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C0F006-F642-4D48-8F36-562DC93DF34F}">
          <p14:sldIdLst>
            <p14:sldId id="256"/>
          </p14:sldIdLst>
        </p14:section>
        <p14:section name="Untitled Section" id="{B3AA3E27-2597-4AE5-947C-59A855CB99CB}">
          <p14:sldIdLst>
            <p14:sldId id="257"/>
            <p14:sldId id="258"/>
            <p14:sldId id="259"/>
            <p14:sldId id="260"/>
            <p14:sldId id="261"/>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5721FDA-706F-416F-9E1B-B29BB7E75E29}" type="datetimeFigureOut">
              <a:rPr lang="en-US" smtClean="0"/>
              <a:t>6/23/2020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409707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721FDA-706F-416F-9E1B-B29BB7E75E29}"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411706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5721FDA-706F-416F-9E1B-B29BB7E75E29}"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758464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5721FDA-706F-416F-9E1B-B29BB7E75E29}"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141776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721FDA-706F-416F-9E1B-B29BB7E75E29}"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333485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721FDA-706F-416F-9E1B-B29BB7E75E29}"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495016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721FDA-706F-416F-9E1B-B29BB7E75E29}" type="datetimeFigureOut">
              <a:rPr lang="en-US" smtClean="0"/>
              <a:t>6/23/2020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2420208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721FDA-706F-416F-9E1B-B29BB7E75E29}"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384943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5721FDA-706F-416F-9E1B-B29BB7E75E29}"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110706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721FDA-706F-416F-9E1B-B29BB7E75E29}"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211632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721FDA-706F-416F-9E1B-B29BB7E75E29}"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116303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721FDA-706F-416F-9E1B-B29BB7E75E29}"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143270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721FDA-706F-416F-9E1B-B29BB7E75E29}"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151324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721FDA-706F-416F-9E1B-B29BB7E75E29}" type="datetimeFigureOut">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401493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21FDA-706F-416F-9E1B-B29BB7E75E29}" type="datetimeFigureOut">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138341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721FDA-706F-416F-9E1B-B29BB7E75E29}"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20475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721FDA-706F-416F-9E1B-B29BB7E75E29}"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C0E9B2-BF39-4809-B075-1898D8B11D72}" type="slidenum">
              <a:rPr lang="en-US" smtClean="0"/>
              <a:t>‹#›</a:t>
            </a:fld>
            <a:endParaRPr lang="en-US"/>
          </a:p>
        </p:txBody>
      </p:sp>
    </p:spTree>
    <p:extLst>
      <p:ext uri="{BB962C8B-B14F-4D97-AF65-F5344CB8AC3E}">
        <p14:creationId xmlns:p14="http://schemas.microsoft.com/office/powerpoint/2010/main" val="134303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5721FDA-706F-416F-9E1B-B29BB7E75E29}" type="datetimeFigureOut">
              <a:rPr lang="en-US" smtClean="0"/>
              <a:t>6/23/2020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5C0E9B2-BF39-4809-B075-1898D8B11D72}" type="slidenum">
              <a:rPr lang="en-US" smtClean="0"/>
              <a:t>‹#›</a:t>
            </a:fld>
            <a:endParaRPr lang="en-US"/>
          </a:p>
        </p:txBody>
      </p:sp>
    </p:spTree>
    <p:extLst>
      <p:ext uri="{BB962C8B-B14F-4D97-AF65-F5344CB8AC3E}">
        <p14:creationId xmlns:p14="http://schemas.microsoft.com/office/powerpoint/2010/main" val="4344145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126" y="2794408"/>
            <a:ext cx="9144000" cy="2387600"/>
          </a:xfrm>
        </p:spPr>
        <p:txBody>
          <a:bodyPr>
            <a:normAutofit fontScale="90000"/>
          </a:bodyPr>
          <a:lstStyle/>
          <a:p>
            <a:pPr algn="ctr"/>
            <a:r>
              <a:rPr lang="fa-IR" dirty="0" smtClean="0"/>
              <a:t>به نام خدا</a:t>
            </a:r>
            <a:br>
              <a:rPr lang="fa-IR" dirty="0" smtClean="0"/>
            </a:br>
            <a:r>
              <a:rPr lang="fa-IR" dirty="0" smtClean="0"/>
              <a:t>بی انگیزگی و کمال گرایی در نوجوانان</a:t>
            </a:r>
            <a:br>
              <a:rPr lang="fa-IR" dirty="0" smtClean="0"/>
            </a:br>
            <a:r>
              <a:rPr lang="fa-IR" dirty="0" smtClean="0"/>
              <a:t>نیکی رکنی </a:t>
            </a:r>
            <a:r>
              <a:rPr lang="fa-IR" dirty="0" smtClean="0"/>
              <a:t>تهرانی</a:t>
            </a:r>
            <a:r>
              <a:rPr lang="en-US" dirty="0" smtClean="0"/>
              <a:t/>
            </a:r>
            <a:br>
              <a:rPr lang="en-US" dirty="0" smtClean="0"/>
            </a:br>
            <a:r>
              <a:rPr lang="fa-IR" dirty="0" smtClean="0"/>
              <a:t>فرزانگان 2</a:t>
            </a:r>
            <a:br>
              <a:rPr lang="fa-IR" dirty="0" smtClean="0"/>
            </a:br>
            <a:r>
              <a:rPr lang="fa-IR" dirty="0" smtClean="0"/>
              <a:t>دبیر:خانم اذری</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87571628"/>
      </p:ext>
    </p:extLst>
  </p:cSld>
  <p:clrMapOvr>
    <a:masterClrMapping/>
  </p:clrMapOvr>
  <mc:AlternateContent xmlns:mc="http://schemas.openxmlformats.org/markup-compatibility/2006" xmlns:p14="http://schemas.microsoft.com/office/powerpoint/2010/main">
    <mc:Choice Requires="p14">
      <p:transition spd="slow" p14:dur="1500" advTm="11349">
        <p:random/>
      </p:transition>
    </mc:Choice>
    <mc:Fallback xmlns="">
      <p:transition spd="slow" advTm="1134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5275" y="2677886"/>
            <a:ext cx="4697205" cy="1172032"/>
          </a:xfrm>
        </p:spPr>
        <p:txBody>
          <a:bodyPr/>
          <a:lstStyle/>
          <a:p>
            <a:r>
              <a:rPr lang="fa-IR" dirty="0" smtClean="0">
                <a:solidFill>
                  <a:schemeClr val="accent2"/>
                </a:solidFill>
              </a:rPr>
              <a:t>از توجه شما ممنونم</a:t>
            </a:r>
            <a:endParaRPr lang="en-US" dirty="0">
              <a:solidFill>
                <a:schemeClr val="accent2"/>
              </a:solidFill>
            </a:endParaRPr>
          </a:p>
        </p:txBody>
      </p:sp>
      <p:sp>
        <p:nvSpPr>
          <p:cNvPr id="3" name="Subtitle 2"/>
          <p:cNvSpPr>
            <a:spLocks noGrp="1"/>
          </p:cNvSpPr>
          <p:nvPr>
            <p:ph type="subTitle" idx="1"/>
          </p:nvPr>
        </p:nvSpPr>
        <p:spPr/>
        <p:txBody>
          <a:bodyPr/>
          <a:lstStyle/>
          <a:p>
            <a:endParaRPr lang="en-US"/>
          </a:p>
        </p:txBody>
      </p:sp>
      <p:sp>
        <p:nvSpPr>
          <p:cNvPr id="4" name="Heart 3"/>
          <p:cNvSpPr/>
          <p:nvPr/>
        </p:nvSpPr>
        <p:spPr>
          <a:xfrm>
            <a:off x="8621486" y="2142309"/>
            <a:ext cx="2730137" cy="263507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p:cNvSpPr/>
          <p:nvPr/>
        </p:nvSpPr>
        <p:spPr>
          <a:xfrm>
            <a:off x="802258" y="2003336"/>
            <a:ext cx="2808514" cy="291301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578944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588">
        <p15:prstTrans prst="airplane"/>
      </p:transition>
    </mc:Choice>
    <mc:Fallback>
      <p:transition spd="slow" advTm="65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5725" y="757645"/>
            <a:ext cx="3300549" cy="1171712"/>
          </a:xfrm>
        </p:spPr>
        <p:txBody>
          <a:bodyPr/>
          <a:lstStyle/>
          <a:p>
            <a:r>
              <a:rPr lang="fa-IR" dirty="0" smtClean="0"/>
              <a:t>بی انگیزگی</a:t>
            </a:r>
            <a:endParaRPr lang="en-US" dirty="0"/>
          </a:p>
        </p:txBody>
      </p:sp>
      <p:sp>
        <p:nvSpPr>
          <p:cNvPr id="3" name="Subtitle 2"/>
          <p:cNvSpPr>
            <a:spLocks noGrp="1"/>
          </p:cNvSpPr>
          <p:nvPr>
            <p:ph type="subTitle" idx="1"/>
          </p:nvPr>
        </p:nvSpPr>
        <p:spPr>
          <a:xfrm>
            <a:off x="455022" y="2243501"/>
            <a:ext cx="11281954" cy="3778476"/>
          </a:xfrm>
        </p:spPr>
        <p:txBody>
          <a:bodyPr>
            <a:normAutofit fontScale="92500" lnSpcReduction="10000"/>
          </a:bodyPr>
          <a:lstStyle/>
          <a:p>
            <a:pPr algn="ctr"/>
            <a:r>
              <a:rPr lang="fa-IR" sz="1900" dirty="0" smtClean="0">
                <a:solidFill>
                  <a:schemeClr val="bg1"/>
                </a:solidFill>
              </a:rPr>
              <a:t>سوال بیشتر والدین این است که چرا نوجوانان برای انجام انتظارات والدین خود بی انگیزه هستند اما برای انجام کارهایی از جمله گفتگوی تلفنی با دوستان مهمانی دوستانه و بازی های دوستانه با انگیزه عمل میکنند.</a:t>
            </a:r>
          </a:p>
          <a:p>
            <a:pPr algn="ctr"/>
            <a:r>
              <a:rPr lang="fa-IR" sz="1900" dirty="0" smtClean="0">
                <a:solidFill>
                  <a:schemeClr val="bg1"/>
                </a:solidFill>
              </a:rPr>
              <a:t>این مسئله دلایل زیادی دارد.</a:t>
            </a:r>
          </a:p>
          <a:p>
            <a:pPr algn="ctr"/>
            <a:r>
              <a:rPr lang="fa-IR" sz="2800" dirty="0" smtClean="0"/>
              <a:t>1-برخورد عجولانه و عصبی والدین به انجام کار توسط نوجوان باعث مقاومت فرزند میشود.</a:t>
            </a:r>
          </a:p>
          <a:p>
            <a:pPr algn="r"/>
            <a:endParaRPr lang="fa-IR" sz="2800" dirty="0" smtClean="0"/>
          </a:p>
          <a:p>
            <a:pPr algn="ctr"/>
            <a:r>
              <a:rPr lang="fa-IR" sz="2800" dirty="0" smtClean="0"/>
              <a:t>2-نوجوان احساس میکند عشق والدین به او مشروط است و این نوجوان را دچار سرخوردگی و مقاومت بیشتر میکند.</a:t>
            </a:r>
          </a:p>
          <a:p>
            <a:pPr algn="r"/>
            <a:endParaRPr lang="fa-IR" sz="2800" dirty="0" smtClean="0"/>
          </a:p>
          <a:p>
            <a:pPr algn="ctr"/>
            <a:r>
              <a:rPr lang="fa-IR" sz="2800" dirty="0" smtClean="0"/>
              <a:t>3-والدین اجازه نمیدهند فرزندان از شکست خود درس بگیرند و نوجوان احساس مسئولیت پذیری ندارد.</a:t>
            </a:r>
          </a:p>
          <a:p>
            <a:pPr algn="r"/>
            <a:endParaRPr lang="fa-IR" dirty="0" smtClean="0"/>
          </a:p>
          <a:p>
            <a:pPr algn="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43414548"/>
      </p:ext>
    </p:extLst>
  </p:cSld>
  <p:clrMapOvr>
    <a:masterClrMapping/>
  </p:clrMapOvr>
  <mc:AlternateContent xmlns:mc="http://schemas.openxmlformats.org/markup-compatibility/2006" xmlns:p14="http://schemas.microsoft.com/office/powerpoint/2010/main">
    <mc:Choice Requires="p14">
      <p:transition spd="slow" p14:dur="2000" advTm="39652">
        <p14:ferris dir="l"/>
      </p:transition>
    </mc:Choice>
    <mc:Fallback xmlns="">
      <p:transition spd="slow" advTm="396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5401" y="3118636"/>
            <a:ext cx="8825658" cy="2677648"/>
          </a:xfrm>
        </p:spPr>
        <p:txBody>
          <a:bodyPr>
            <a:normAutofit fontScale="90000"/>
          </a:bodyPr>
          <a:lstStyle/>
          <a:p>
            <a:pPr algn="r"/>
            <a:r>
              <a:rPr lang="fa-IR" sz="2800" dirty="0" smtClean="0">
                <a:solidFill>
                  <a:schemeClr val="bg1"/>
                </a:solidFill>
              </a:rPr>
              <a:t>4-والدین به جای اموزش مهارت حل مسئله به نوجوان به او میگویند چه کار باید انجام دهد.</a:t>
            </a:r>
            <a:br>
              <a:rPr lang="fa-IR" sz="2800" dirty="0" smtClean="0">
                <a:solidFill>
                  <a:schemeClr val="bg1"/>
                </a:solidFill>
              </a:rPr>
            </a:br>
            <a:r>
              <a:rPr lang="fa-IR" sz="2800" dirty="0" smtClean="0">
                <a:solidFill>
                  <a:schemeClr val="bg1"/>
                </a:solidFill>
              </a:rPr>
              <a:t>5-تکنولوژی و فضای مجازی بر مهارت های اجتماعی نوجوان تاثیرات منفی دارد و مانع یادگیری و تامل با همسالان میشود.زیرا یادگیری از تجربه و تحریک حس اتفاق می افتد.</a:t>
            </a:r>
            <a:br>
              <a:rPr lang="fa-IR" sz="2800" dirty="0" smtClean="0">
                <a:solidFill>
                  <a:schemeClr val="bg1"/>
                </a:solidFill>
              </a:rPr>
            </a:br>
            <a:r>
              <a:rPr lang="fa-IR" sz="2800" dirty="0" smtClean="0">
                <a:solidFill>
                  <a:schemeClr val="bg1"/>
                </a:solidFill>
              </a:rPr>
              <a:t>اعتیاد به اینترنت و فضای مجازی باعث میشود نوجوان انگیزه ی خود را برای تاملات و ارتباط شخصی از دست بدهد.همچنین موجب استرس و کاهش سلامت روان و افسردگی و صدمات مغزی طولانی مدت و اختلال در تکامل حافظه و یادگیری میشود.</a:t>
            </a:r>
            <a:br>
              <a:rPr lang="fa-IR" sz="2800" dirty="0" smtClean="0">
                <a:solidFill>
                  <a:schemeClr val="bg1"/>
                </a:solidFill>
              </a:rPr>
            </a:br>
            <a:r>
              <a:rPr lang="fa-IR" sz="2800" dirty="0" smtClean="0">
                <a:solidFill>
                  <a:schemeClr val="bg1"/>
                </a:solidFill>
              </a:rPr>
              <a:t>6-یکی دیگر از علل بی انگیزگی مقایسه ی نوجوان با دیگران و در نظر نگرفتن شرایط فردی نوجوان است.</a:t>
            </a:r>
            <a:br>
              <a:rPr lang="fa-IR" sz="2800" dirty="0" smtClean="0">
                <a:solidFill>
                  <a:schemeClr val="bg1"/>
                </a:solidFill>
              </a:rPr>
            </a:br>
            <a:r>
              <a:rPr lang="fa-IR" sz="2800" dirty="0" smtClean="0">
                <a:solidFill>
                  <a:schemeClr val="bg1"/>
                </a:solidFill>
              </a:rPr>
              <a:t>7-تغییرات دوران بلوغ و تاثیرات ان بر شرایط و ویژگی های نوجوانان باعث بروز احساسات متناقض در نوجوانان میشود.</a:t>
            </a:r>
            <a:endParaRPr lang="en-US" sz="2800" dirty="0">
              <a:solidFill>
                <a:schemeClr val="bg1"/>
              </a:solidFill>
            </a:endParaRPr>
          </a:p>
        </p:txBody>
      </p:sp>
      <p:sp>
        <p:nvSpPr>
          <p:cNvPr id="3" name="Subtitle 2"/>
          <p:cNvSpPr>
            <a:spLocks noGrp="1"/>
          </p:cNvSpPr>
          <p:nvPr>
            <p:ph type="subTitle" idx="1"/>
          </p:nvPr>
        </p:nvSpPr>
        <p:spPr/>
        <p:txBody>
          <a:bodyPr/>
          <a:lstStyle/>
          <a:p>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043520973"/>
      </p:ext>
    </p:extLst>
  </p:cSld>
  <p:clrMapOvr>
    <a:masterClrMapping/>
  </p:clrMapOvr>
  <p:transition spd="slow" advTm="5931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8228" y="535578"/>
            <a:ext cx="4615543" cy="1028020"/>
          </a:xfrm>
        </p:spPr>
        <p:txBody>
          <a:bodyPr/>
          <a:lstStyle/>
          <a:p>
            <a:r>
              <a:rPr lang="fa-IR" dirty="0" smtClean="0"/>
              <a:t>عوامل بیرونی:</a:t>
            </a:r>
            <a:endParaRPr lang="en-US" dirty="0"/>
          </a:p>
        </p:txBody>
      </p:sp>
      <p:sp>
        <p:nvSpPr>
          <p:cNvPr id="3" name="Subtitle 2"/>
          <p:cNvSpPr>
            <a:spLocks noGrp="1"/>
          </p:cNvSpPr>
          <p:nvPr>
            <p:ph type="subTitle" idx="1"/>
          </p:nvPr>
        </p:nvSpPr>
        <p:spPr>
          <a:xfrm>
            <a:off x="1523999" y="2230438"/>
            <a:ext cx="9144000" cy="1655762"/>
          </a:xfrm>
        </p:spPr>
        <p:txBody>
          <a:bodyPr>
            <a:noAutofit/>
          </a:bodyPr>
          <a:lstStyle/>
          <a:p>
            <a:pPr algn="ctr"/>
            <a:r>
              <a:rPr lang="fa-IR" sz="3200" dirty="0" smtClean="0"/>
              <a:t>نابسامانی و انواع معضلات اجتماعی نظیز بیکاری و تورم و دغدغه های مالی وعدم خود اگاهی میتواند مهم ترین دلایل بی هدفی و بی انگیزگی جوانان در جامعه باشد.</a:t>
            </a:r>
          </a:p>
          <a:p>
            <a:pPr algn="ctr"/>
            <a:r>
              <a:rPr lang="fa-IR" sz="3200" dirty="0" smtClean="0"/>
              <a:t>سیستم اموزش پرورش و دانشگاه ها خود مزید بر علت است.بیشتر فارغ التحصیلان دانشگاهی در کشور ما در رشته ی خود مشغول به فعالیت نیستند.مشکلات اقتصادی نیز در این بی انگیزگی نقش دارد.</a:t>
            </a:r>
            <a:endParaRPr lang="en-US" sz="3200" dirty="0"/>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52394351"/>
      </p:ext>
    </p:extLst>
  </p:cSld>
  <p:clrMapOvr>
    <a:masterClrMapping/>
  </p:clrMapOvr>
  <mc:AlternateContent xmlns:mc="http://schemas.openxmlformats.org/markup-compatibility/2006" xmlns:p14="http://schemas.microsoft.com/office/powerpoint/2010/main">
    <mc:Choice Requires="p14">
      <p:transition spd="slow" p14:dur="2500" advTm="35806">
        <p:checker/>
      </p:transition>
    </mc:Choice>
    <mc:Fallback xmlns="">
      <p:transition spd="slow" advTm="35806">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8211" y="953588"/>
            <a:ext cx="8155577" cy="871266"/>
          </a:xfrm>
        </p:spPr>
        <p:txBody>
          <a:bodyPr>
            <a:normAutofit/>
          </a:bodyPr>
          <a:lstStyle/>
          <a:p>
            <a:r>
              <a:rPr lang="fa-IR" sz="4400" dirty="0" smtClean="0"/>
              <a:t>درمان بی انگیزگی مخصوصا در نوجوانان</a:t>
            </a:r>
            <a:endParaRPr lang="en-US" sz="4400" dirty="0"/>
          </a:p>
        </p:txBody>
      </p:sp>
      <p:sp>
        <p:nvSpPr>
          <p:cNvPr id="3" name="Subtitle 2"/>
          <p:cNvSpPr>
            <a:spLocks noGrp="1"/>
          </p:cNvSpPr>
          <p:nvPr>
            <p:ph type="subTitle" idx="1"/>
          </p:nvPr>
        </p:nvSpPr>
        <p:spPr>
          <a:xfrm>
            <a:off x="1523999" y="2229803"/>
            <a:ext cx="9144000" cy="5033146"/>
          </a:xfrm>
        </p:spPr>
        <p:txBody>
          <a:bodyPr>
            <a:normAutofit/>
          </a:bodyPr>
          <a:lstStyle/>
          <a:p>
            <a:pPr algn="ctr"/>
            <a:r>
              <a:rPr lang="fa-IR" dirty="0" smtClean="0">
                <a:solidFill>
                  <a:schemeClr val="bg1"/>
                </a:solidFill>
              </a:rPr>
              <a:t>بهترین درمان بی انگیزگی برای یک نوجوان تنها در دستهای خود او است هرچند کمک گرفتن از یک مشاور هم تاثیر زیادی دارد.در اینجا چند راهکار ساده ارائه میدهم.</a:t>
            </a:r>
          </a:p>
          <a:p>
            <a:pPr algn="ctr"/>
            <a:r>
              <a:rPr lang="fa-IR" dirty="0" smtClean="0">
                <a:solidFill>
                  <a:schemeClr val="bg1"/>
                </a:solidFill>
              </a:rPr>
              <a:t>3 راه عمده برای درمان بی انگیزگی:</a:t>
            </a:r>
          </a:p>
          <a:p>
            <a:pPr algn="ctr"/>
            <a:r>
              <a:rPr lang="fa-IR" sz="2000" dirty="0" smtClean="0"/>
              <a:t>1-یک پیش فعالیت به صورت روزمره انجام دهید.باید به قدری اسان باشد که برای انجامش نتوانید نه بگویید.مثال:نوشیدن یک لیوان اب/کشیدن نفس های عمیق قبل از خواب و...</a:t>
            </a:r>
          </a:p>
          <a:p>
            <a:pPr algn="ctr"/>
            <a:r>
              <a:rPr lang="fa-IR" sz="2000" dirty="0" smtClean="0"/>
              <a:t>2-کمبود انرژی فیزیکی ارتباط مستقیمی با کمبود انرژی ذهنی دارد بنابراین هرروز یک فعالیت فیزیکی انجام دهید که شمارا به سمت انتهای اهدافتان پیش ببرد.</a:t>
            </a:r>
          </a:p>
          <a:p>
            <a:pPr algn="ctr"/>
            <a:r>
              <a:rPr lang="fa-IR" sz="2000" dirty="0" smtClean="0"/>
              <a:t>3-هربار یک الگوی مشابه را برای رسیدن به هدف کار ببرید مثلا نوشیدن یک لیوان اب/یک ورزش کوتاه.سرانجام این فعالیت های مداوم به راحتی ذهنتان را اماده میکند به طوری که دیگر احتیاجی به انگیزه ندارید.</a:t>
            </a: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93426280"/>
      </p:ext>
    </p:extLst>
  </p:cSld>
  <p:clrMapOvr>
    <a:masterClrMapping/>
  </p:clrMapOvr>
  <mc:AlternateContent xmlns:mc="http://schemas.openxmlformats.org/markup-compatibility/2006">
    <mc:Choice xmlns:p14="http://schemas.microsoft.com/office/powerpoint/2010/main" Requires="p14">
      <p:transition spd="slow" p14:dur="4400" advTm="56038">
        <p14:honeycomb/>
      </p:transition>
    </mc:Choice>
    <mc:Fallback>
      <p:transition spd="slow" advTm="560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6057" y="574765"/>
            <a:ext cx="3439886" cy="1132523"/>
          </a:xfrm>
        </p:spPr>
        <p:txBody>
          <a:bodyPr/>
          <a:lstStyle/>
          <a:p>
            <a:r>
              <a:rPr lang="fa-IR" dirty="0" smtClean="0"/>
              <a:t>کمال گرایی</a:t>
            </a:r>
            <a:endParaRPr lang="en-US" dirty="0"/>
          </a:p>
        </p:txBody>
      </p:sp>
      <p:sp>
        <p:nvSpPr>
          <p:cNvPr id="3" name="Subtitle 2"/>
          <p:cNvSpPr>
            <a:spLocks noGrp="1"/>
          </p:cNvSpPr>
          <p:nvPr>
            <p:ph type="subTitle" idx="1"/>
          </p:nvPr>
        </p:nvSpPr>
        <p:spPr>
          <a:xfrm>
            <a:off x="1524000" y="1959429"/>
            <a:ext cx="9144000" cy="4715691"/>
          </a:xfrm>
        </p:spPr>
        <p:txBody>
          <a:bodyPr>
            <a:normAutofit/>
          </a:bodyPr>
          <a:lstStyle/>
          <a:p>
            <a:pPr algn="ctr"/>
            <a:r>
              <a:rPr lang="fa-IR" sz="2400" dirty="0"/>
              <a:t>کمال گرایی در روان‌شناسی، ویژگی‌ شخصیتی است که خصوصیات آن، با تلاش فرد برای بی‌عیب‌و‌نقص بودن و تنظیم استانداردهایی برای بالاترین سطح عملکرد توصیف می‌شود و با خود-ارزیابیِ انتقادی و نگرانی در مورد ارزیابی دیگران نیز همراه است</a:t>
            </a:r>
            <a:r>
              <a:rPr lang="fa-IR" sz="2400" dirty="0" smtClean="0"/>
              <a:t>.</a:t>
            </a:r>
            <a:r>
              <a:rPr lang="fa-IR" sz="2400" dirty="0"/>
              <a:t> </a:t>
            </a:r>
            <a:endParaRPr lang="fa-IR" sz="2400" dirty="0" smtClean="0"/>
          </a:p>
          <a:p>
            <a:pPr algn="ctr"/>
            <a:r>
              <a:rPr lang="fa-IR" sz="2400" dirty="0" smtClean="0"/>
              <a:t>کمال‌گرا‌ها</a:t>
            </a:r>
            <a:r>
              <a:rPr lang="fa-IR" sz="2400" dirty="0"/>
              <a:t>، به طور اجباری و وقفه‌ناپذیر، برای رسیدن به اهداف دست نیافتنی، تلاش و تقلا می‌کنند و ارزش خود را با میزان بهره‌وری و دستاوردهای خود اندازه‌گیری </a:t>
            </a:r>
            <a:r>
              <a:rPr lang="fa-IR" sz="2400" dirty="0" smtClean="0"/>
              <a:t>می‌کنند.</a:t>
            </a:r>
            <a:r>
              <a:rPr lang="fa-IR" sz="2400" dirty="0"/>
              <a:t> کسی که خودش را برای رسیدن به اهداف غیر واقعی، تحت فشار قرار می‌دهد، به ناچار خود را در معرضِ دامِ نا‌امیدی نیز قرار می‌دهد. وقتی کمال‌گراها در رسیدن به استانداردهای خود شکست می‌خورند، تمایل به انتقاد خشن از خود دارند.</a:t>
            </a:r>
            <a:endParaRPr lang="en-US" sz="2400"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023043898"/>
      </p:ext>
    </p:extLst>
  </p:cSld>
  <p:clrMapOvr>
    <a:masterClrMapping/>
  </p:clrMapOvr>
  <mc:AlternateContent xmlns:mc="http://schemas.openxmlformats.org/markup-compatibility/2006">
    <mc:Choice xmlns:p14="http://schemas.microsoft.com/office/powerpoint/2010/main" Requires="p14">
      <p:transition spd="slow" p14:dur="3900" advTm="52215">
        <p14:glitter pattern="hexagon"/>
      </p:transition>
    </mc:Choice>
    <mc:Fallback>
      <p:transition spd="slow" advTm="522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6383" y="953590"/>
            <a:ext cx="4759234" cy="910454"/>
          </a:xfrm>
        </p:spPr>
        <p:txBody>
          <a:bodyPr>
            <a:normAutofit/>
          </a:bodyPr>
          <a:lstStyle/>
          <a:p>
            <a:r>
              <a:rPr lang="fa-IR" sz="4800" dirty="0" smtClean="0"/>
              <a:t>چرا کمال گرا میشویم؟</a:t>
            </a:r>
            <a:endParaRPr lang="en-US" sz="4800" dirty="0"/>
          </a:p>
        </p:txBody>
      </p:sp>
      <p:sp>
        <p:nvSpPr>
          <p:cNvPr id="3" name="Subtitle 2"/>
          <p:cNvSpPr>
            <a:spLocks noGrp="1"/>
          </p:cNvSpPr>
          <p:nvPr>
            <p:ph type="subTitle" idx="1"/>
          </p:nvPr>
        </p:nvSpPr>
        <p:spPr>
          <a:xfrm>
            <a:off x="1524000" y="2165124"/>
            <a:ext cx="9144000" cy="2877140"/>
          </a:xfrm>
        </p:spPr>
        <p:txBody>
          <a:bodyPr/>
          <a:lstStyle/>
          <a:p>
            <a:pPr algn="ctr"/>
            <a:r>
              <a:rPr lang="fa-IR" sz="2400" dirty="0"/>
              <a:t>این که ما چرا کمال گرا می‌شویم دلایل زیادی دارد اما از انجایی که ما در روانشناسی آینده نگر خیلی به گذشته کاری </a:t>
            </a:r>
            <a:r>
              <a:rPr lang="fa-IR" sz="2400" dirty="0" smtClean="0"/>
              <a:t>نداریم</a:t>
            </a:r>
            <a:r>
              <a:rPr lang="en-US" sz="2400" dirty="0" smtClean="0"/>
              <a:t>،</a:t>
            </a:r>
            <a:r>
              <a:rPr lang="fa-IR" sz="2400" dirty="0"/>
              <a:t> سعی می‌کنیم فقط به رئوس مطلب بسنده کنیم و بیشتر روی راهکارها تمرکز </a:t>
            </a:r>
            <a:r>
              <a:rPr lang="fa-IR" sz="2400" dirty="0" smtClean="0"/>
              <a:t>کنیم.</a:t>
            </a:r>
            <a:r>
              <a:rPr lang="fa-IR" sz="2400" dirty="0"/>
              <a:t> اصلی‌ترین دلایلی که کمال گرا می‌شویم عبارتند از</a:t>
            </a:r>
            <a:r>
              <a:rPr lang="fa-IR" sz="2400" dirty="0" smtClean="0"/>
              <a:t>:</a:t>
            </a:r>
          </a:p>
          <a:p>
            <a:pPr algn="ctr"/>
            <a:r>
              <a:rPr lang="fa-IR" sz="2400" dirty="0" smtClean="0"/>
              <a:t>1.فشار </a:t>
            </a:r>
            <a:r>
              <a:rPr lang="fa-IR" sz="2400" dirty="0"/>
              <a:t>والدین کمال </a:t>
            </a:r>
            <a:r>
              <a:rPr lang="fa-IR" sz="2400" dirty="0" smtClean="0"/>
              <a:t>گرا</a:t>
            </a:r>
          </a:p>
          <a:p>
            <a:pPr algn="ctr"/>
            <a:r>
              <a:rPr lang="fa-IR" sz="2400" dirty="0" smtClean="0"/>
              <a:t>2.داشتن </a:t>
            </a:r>
            <a:r>
              <a:rPr lang="fa-IR" sz="2400" dirty="0"/>
              <a:t>باورهای </a:t>
            </a:r>
            <a:r>
              <a:rPr lang="fa-IR" sz="2400" dirty="0" smtClean="0"/>
              <a:t>غلط</a:t>
            </a:r>
          </a:p>
          <a:p>
            <a:pPr algn="ctr"/>
            <a:r>
              <a:rPr lang="fa-IR" sz="2400" dirty="0" smtClean="0"/>
              <a:t>3.فشار </a:t>
            </a:r>
            <a:r>
              <a:rPr lang="fa-IR" sz="2400" dirty="0"/>
              <a:t>و اثرات سیستم آموزشی (همیشه 20 باید باشیم - همیشه اول باید باشیم)</a:t>
            </a:r>
            <a:endParaRPr lang="fa-IR" sz="2400" dirty="0" smtClean="0"/>
          </a:p>
          <a:p>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445654386"/>
      </p:ext>
    </p:extLst>
  </p:cSld>
  <p:clrMapOvr>
    <a:masterClrMapping/>
  </p:clrMapOvr>
  <mc:AlternateContent xmlns:mc="http://schemas.openxmlformats.org/markup-compatibility/2006">
    <mc:Choice xmlns:p14="http://schemas.microsoft.com/office/powerpoint/2010/main" Requires="p14">
      <p:transition spd="slow" p14:dur="1600" advTm="32613">
        <p14:prism isContent="1" isInverted="1"/>
      </p:transition>
    </mc:Choice>
    <mc:Fallback>
      <p:transition spd="slow" advTm="326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9444" y="394632"/>
            <a:ext cx="4733109" cy="1054146"/>
          </a:xfrm>
        </p:spPr>
        <p:txBody>
          <a:bodyPr>
            <a:normAutofit/>
          </a:bodyPr>
          <a:lstStyle/>
          <a:p>
            <a:r>
              <a:rPr lang="fa-IR" sz="5400" dirty="0" smtClean="0"/>
              <a:t>عواقب کمال گرایی</a:t>
            </a:r>
            <a:endParaRPr lang="en-US" sz="5400" dirty="0"/>
          </a:p>
        </p:txBody>
      </p:sp>
      <p:sp>
        <p:nvSpPr>
          <p:cNvPr id="3" name="Subtitle 2"/>
          <p:cNvSpPr>
            <a:spLocks noGrp="1"/>
          </p:cNvSpPr>
          <p:nvPr>
            <p:ph type="subTitle" idx="1"/>
          </p:nvPr>
        </p:nvSpPr>
        <p:spPr>
          <a:xfrm>
            <a:off x="2586446" y="1054752"/>
            <a:ext cx="9144000" cy="1655762"/>
          </a:xfrm>
        </p:spPr>
        <p:txBody>
          <a:bodyPr>
            <a:noAutofit/>
          </a:bodyPr>
          <a:lstStyle/>
          <a:p>
            <a:pPr algn="r"/>
            <a:r>
              <a:rPr lang="fa-IR" sz="3600" dirty="0" smtClean="0"/>
              <a:t>1.سلامت عمومی</a:t>
            </a:r>
          </a:p>
          <a:p>
            <a:pPr algn="r"/>
            <a:r>
              <a:rPr lang="fa-IR" sz="3600" dirty="0" smtClean="0"/>
              <a:t>2.اعتماد به نفس</a:t>
            </a:r>
          </a:p>
          <a:p>
            <a:pPr algn="r"/>
            <a:r>
              <a:rPr lang="fa-IR" sz="3600" dirty="0" smtClean="0"/>
              <a:t>3.تعلل</a:t>
            </a:r>
          </a:p>
          <a:p>
            <a:pPr algn="r"/>
            <a:r>
              <a:rPr lang="fa-IR" sz="3600" dirty="0" smtClean="0"/>
              <a:t>4.تاثیر بر خلاقیت</a:t>
            </a:r>
            <a:endParaRPr lang="en-US" sz="3600" dirty="0"/>
          </a:p>
        </p:txBody>
      </p:sp>
      <p:sp>
        <p:nvSpPr>
          <p:cNvPr id="5" name="TextBox 4"/>
          <p:cNvSpPr txBox="1"/>
          <p:nvPr/>
        </p:nvSpPr>
        <p:spPr>
          <a:xfrm>
            <a:off x="705394" y="1572987"/>
            <a:ext cx="8070667" cy="1569660"/>
          </a:xfrm>
          <a:prstGeom prst="rect">
            <a:avLst/>
          </a:prstGeom>
          <a:noFill/>
        </p:spPr>
        <p:txBody>
          <a:bodyPr wrap="square" rtlCol="0">
            <a:spAutoFit/>
          </a:bodyPr>
          <a:lstStyle/>
          <a:p>
            <a:pPr algn="r"/>
            <a:r>
              <a:rPr lang="fa-IR" sz="2400" dirty="0" smtClean="0">
                <a:solidFill>
                  <a:schemeClr val="bg1"/>
                </a:solidFill>
              </a:rPr>
              <a:t>سلامت عمومی:</a:t>
            </a:r>
            <a:r>
              <a:rPr lang="fa-IR" sz="2400" dirty="0" smtClean="0">
                <a:solidFill>
                  <a:schemeClr val="accent4"/>
                </a:solidFill>
              </a:rPr>
              <a:t>طبق تحلیل های انجام شده کمال گرایی با مشکلاتی در حیطه ی سلامت عمومی از قبیل اختلال در خوردوخوراک</a:t>
            </a:r>
            <a:r>
              <a:rPr lang="en-US" dirty="0" smtClean="0">
                <a:solidFill>
                  <a:schemeClr val="accent4"/>
                </a:solidFill>
              </a:rPr>
              <a:t>،</a:t>
            </a:r>
            <a:r>
              <a:rPr lang="fa-IR" sz="2400" dirty="0" smtClean="0">
                <a:solidFill>
                  <a:schemeClr val="accent4"/>
                </a:solidFill>
              </a:rPr>
              <a:t>افسردگی</a:t>
            </a:r>
            <a:r>
              <a:rPr lang="en-US" sz="2400" dirty="0" smtClean="0">
                <a:solidFill>
                  <a:schemeClr val="accent4"/>
                </a:solidFill>
              </a:rPr>
              <a:t>،</a:t>
            </a:r>
            <a:r>
              <a:rPr lang="fa-IR" sz="2400" dirty="0" smtClean="0">
                <a:solidFill>
                  <a:schemeClr val="accent4"/>
                </a:solidFill>
              </a:rPr>
              <a:t>میگرن</a:t>
            </a:r>
            <a:r>
              <a:rPr lang="en-US" sz="2400" dirty="0" smtClean="0">
                <a:solidFill>
                  <a:schemeClr val="accent4"/>
                </a:solidFill>
              </a:rPr>
              <a:t>،</a:t>
            </a:r>
            <a:r>
              <a:rPr lang="fa-IR" sz="2400" dirty="0" smtClean="0">
                <a:solidFill>
                  <a:schemeClr val="accent4"/>
                </a:solidFill>
              </a:rPr>
              <a:t>اضطراب</a:t>
            </a:r>
            <a:r>
              <a:rPr lang="fa-IR" sz="2400" dirty="0">
                <a:solidFill>
                  <a:schemeClr val="accent4"/>
                </a:solidFill>
              </a:rPr>
              <a:t> </a:t>
            </a:r>
            <a:r>
              <a:rPr lang="fa-IR" sz="2400" dirty="0" smtClean="0">
                <a:solidFill>
                  <a:schemeClr val="accent4"/>
                </a:solidFill>
              </a:rPr>
              <a:t>و اختلالات شخصیت مرتبط است.خواهان کمال بودن میتواند منجر به کاهش بهره وری</a:t>
            </a:r>
            <a:r>
              <a:rPr lang="en-US" sz="2400" dirty="0" smtClean="0">
                <a:solidFill>
                  <a:schemeClr val="accent4"/>
                </a:solidFill>
              </a:rPr>
              <a:t>،</a:t>
            </a:r>
            <a:r>
              <a:rPr lang="fa-IR" sz="2400" dirty="0" smtClean="0">
                <a:solidFill>
                  <a:schemeClr val="accent4"/>
                </a:solidFill>
              </a:rPr>
              <a:t>ایجاد استرس و اسیب به روابط شود.</a:t>
            </a:r>
            <a:endParaRPr lang="en-US" sz="2400" dirty="0">
              <a:solidFill>
                <a:schemeClr val="accent4"/>
              </a:solidFill>
            </a:endParaRPr>
          </a:p>
        </p:txBody>
      </p:sp>
      <p:sp>
        <p:nvSpPr>
          <p:cNvPr id="4" name="TextBox 3"/>
          <p:cNvSpPr txBox="1"/>
          <p:nvPr/>
        </p:nvSpPr>
        <p:spPr>
          <a:xfrm>
            <a:off x="705394" y="3400042"/>
            <a:ext cx="8070667" cy="2308324"/>
          </a:xfrm>
          <a:prstGeom prst="rect">
            <a:avLst/>
          </a:prstGeom>
          <a:noFill/>
        </p:spPr>
        <p:txBody>
          <a:bodyPr wrap="square" rtlCol="0">
            <a:spAutoFit/>
          </a:bodyPr>
          <a:lstStyle/>
          <a:p>
            <a:pPr algn="r"/>
            <a:r>
              <a:rPr lang="fa-IR" sz="2400" dirty="0" smtClean="0">
                <a:solidFill>
                  <a:schemeClr val="bg1"/>
                </a:solidFill>
              </a:rPr>
              <a:t>اعتماد به نفس:</a:t>
            </a:r>
            <a:r>
              <a:rPr lang="fa-IR" sz="2400" dirty="0" smtClean="0">
                <a:solidFill>
                  <a:schemeClr val="accent4"/>
                </a:solidFill>
              </a:rPr>
              <a:t>کمال گرایی روی اعتماد به نفس اثر منفی میگذارد.کمال گرایان ارزش فردی خودشان را وابسته به چیزی میدانند که در جست و جوی رسیدن به ان هستند و باور دارند که دیگران نیز بر همین اساس انها را قضاوت میکنند.از انجا که این افراد هرگز از داشته هایشان راضی نیستند هرگز نمیتوانند مطابق استاندارهایی که برای خودشان تعیین کرده اند زندگی کنند.این وضعیت سبب میشود که انها دائم خودشان را قربانی انتقادات و سرزنش های خودشان کنند.</a:t>
            </a:r>
            <a:endParaRPr lang="en-US" sz="2400" dirty="0">
              <a:solidFill>
                <a:schemeClr val="accent4"/>
              </a:solidFill>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85641982"/>
      </p:ext>
    </p:extLst>
  </p:cSld>
  <p:clrMapOvr>
    <a:masterClrMapping/>
  </p:clrMapOvr>
  <mc:AlternateContent xmlns:mc="http://schemas.openxmlformats.org/markup-compatibility/2006">
    <mc:Choice xmlns:p14="http://schemas.microsoft.com/office/powerpoint/2010/main" Requires="p14">
      <p:transition spd="slow" p14:dur="3000" advTm="37230">
        <p14:shred/>
      </p:transition>
    </mc:Choice>
    <mc:Fallback>
      <p:transition spd="slow" advTm="372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7"/>
                </p:tgtEl>
              </p:cMediaNode>
            </p:audio>
          </p:childTnLst>
        </p:cTn>
      </p:par>
    </p:tnLst>
    <p:bldLst>
      <p:bldP spid="3" grpId="0" build="p"/>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9903" y="1111217"/>
            <a:ext cx="8825658" cy="1981929"/>
          </a:xfrm>
        </p:spPr>
        <p:txBody>
          <a:bodyPr>
            <a:noAutofit/>
          </a:bodyPr>
          <a:lstStyle/>
          <a:p>
            <a:pPr algn="ctr"/>
            <a:r>
              <a:rPr lang="fa-IR" sz="2800" dirty="0" smtClean="0">
                <a:solidFill>
                  <a:schemeClr val="bg1"/>
                </a:solidFill>
              </a:rPr>
              <a:t>تعلل:</a:t>
            </a:r>
            <a:r>
              <a:rPr lang="fa-IR" sz="2800" dirty="0" smtClean="0">
                <a:solidFill>
                  <a:schemeClr val="accent4"/>
                </a:solidFill>
              </a:rPr>
              <a:t>کمال گرایی با تعلل ارتباط نزدیکی دارد.برای مثال یک فرد کمال گرا تا زمانی که راه کامل و بی عیب و نقص انجام یک پروژه را پیدا نکند ان را اغاز نمیکند.این فرد کمال گرا به علت تعلل معمولا از کارهایش عقب میماند و این روال بر اعتبار و روابط کاری او اثر می گذارد.</a:t>
            </a:r>
            <a:endParaRPr lang="en-US" sz="2800" dirty="0">
              <a:solidFill>
                <a:schemeClr val="accent4"/>
              </a:solidFill>
            </a:endParaRPr>
          </a:p>
        </p:txBody>
      </p:sp>
      <p:sp>
        <p:nvSpPr>
          <p:cNvPr id="6" name="Subtitle 5"/>
          <p:cNvSpPr>
            <a:spLocks noGrp="1"/>
          </p:cNvSpPr>
          <p:nvPr>
            <p:ph type="subTitle" idx="1"/>
          </p:nvPr>
        </p:nvSpPr>
        <p:spPr/>
        <p:txBody>
          <a:bodyPr/>
          <a:lstStyle/>
          <a:p>
            <a:endParaRPr lang="en-US"/>
          </a:p>
        </p:txBody>
      </p:sp>
      <p:sp>
        <p:nvSpPr>
          <p:cNvPr id="4" name="TextBox 3"/>
          <p:cNvSpPr txBox="1"/>
          <p:nvPr/>
        </p:nvSpPr>
        <p:spPr>
          <a:xfrm>
            <a:off x="1455401" y="3458032"/>
            <a:ext cx="9275219" cy="1815882"/>
          </a:xfrm>
          <a:prstGeom prst="rect">
            <a:avLst/>
          </a:prstGeom>
          <a:noFill/>
        </p:spPr>
        <p:txBody>
          <a:bodyPr wrap="square" rtlCol="0">
            <a:spAutoFit/>
          </a:bodyPr>
          <a:lstStyle/>
          <a:p>
            <a:pPr algn="ctr"/>
            <a:r>
              <a:rPr lang="fa-IR" sz="2800" dirty="0" smtClean="0">
                <a:solidFill>
                  <a:schemeClr val="bg1"/>
                </a:solidFill>
              </a:rPr>
              <a:t>تاثیر بر خلاقیت:</a:t>
            </a:r>
            <a:r>
              <a:rPr lang="fa-IR" sz="2800" dirty="0" smtClean="0">
                <a:solidFill>
                  <a:schemeClr val="accent4"/>
                </a:solidFill>
              </a:rPr>
              <a:t>یکی از عواقب کمال گرایی این است که ماهیت دست و پاگیری دارد.کمال گرایی نمی گذارد ریسک کنیم و جلوی بازیگوشی و تمایل ما به رویاپردازی را میگیرد.این حالت سبب افت توانایی خلاقیت و نو اوری ما میشود.</a:t>
            </a:r>
            <a:endParaRPr lang="en-US" sz="2800" dirty="0">
              <a:solidFill>
                <a:schemeClr val="accent4"/>
              </a:solidFill>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02566621"/>
      </p:ext>
    </p:extLst>
  </p:cSld>
  <p:clrMapOvr>
    <a:masterClrMapping/>
  </p:clrMapOvr>
  <p:transition spd="slow" advTm="2632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3.2|2.5|5.4|7.1"/>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3.3|15.2"/>
</p:tagLst>
</file>

<file path=ppt/tags/tag4.xml><?xml version="1.0" encoding="utf-8"?>
<p:tagLst xmlns:a="http://schemas.openxmlformats.org/drawingml/2006/main" xmlns:r="http://schemas.openxmlformats.org/officeDocument/2006/relationships" xmlns:p="http://schemas.openxmlformats.org/presentationml/2006/main">
  <p:tag name="TIMING" val="|0.5|12.8|2.2|16.7|7.2"/>
</p:tagLst>
</file>

<file path=ppt/tags/tag5.xml><?xml version="1.0" encoding="utf-8"?>
<p:tagLst xmlns:a="http://schemas.openxmlformats.org/drawingml/2006/main" xmlns:r="http://schemas.openxmlformats.org/officeDocument/2006/relationships" xmlns:p="http://schemas.openxmlformats.org/presentationml/2006/main">
  <p:tag name="TIMING" val="|3.7|32.2"/>
</p:tagLst>
</file>

<file path=ppt/tags/tag6.xml><?xml version="1.0" encoding="utf-8"?>
<p:tagLst xmlns:a="http://schemas.openxmlformats.org/drawingml/2006/main" xmlns:r="http://schemas.openxmlformats.org/officeDocument/2006/relationships" xmlns:p="http://schemas.openxmlformats.org/presentationml/2006/main">
  <p:tag name="TIMING" val="|4|15.5|3|2.9"/>
</p:tagLst>
</file>

<file path=ppt/tags/tag7.xml><?xml version="1.0" encoding="utf-8"?>
<p:tagLst xmlns:a="http://schemas.openxmlformats.org/drawingml/2006/main" xmlns:r="http://schemas.openxmlformats.org/officeDocument/2006/relationships" xmlns:p="http://schemas.openxmlformats.org/presentationml/2006/main">
  <p:tag name="TIMING" val="|3.1|1.6|1.3|1.5|2.6|12.2"/>
</p:tagLst>
</file>

<file path=ppt/tags/tag8.xml><?xml version="1.0" encoding="utf-8"?>
<p:tagLst xmlns:a="http://schemas.openxmlformats.org/drawingml/2006/main" xmlns:r="http://schemas.openxmlformats.org/officeDocument/2006/relationships" xmlns:p="http://schemas.openxmlformats.org/presentationml/2006/main">
  <p:tag name="TIMING" val="|0.4|12.4"/>
</p:tagLst>
</file>

<file path=ppt/tags/tag9.xml><?xml version="1.0" encoding="utf-8"?>
<p:tagLst xmlns:a="http://schemas.openxmlformats.org/drawingml/2006/main" xmlns:r="http://schemas.openxmlformats.org/officeDocument/2006/relationships" xmlns:p="http://schemas.openxmlformats.org/presentationml/2006/main">
  <p:tag name="TIMING" val="|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8815</TotalTime>
  <Words>643</Words>
  <Application>Microsoft Office PowerPoint</Application>
  <PresentationFormat>Widescreen</PresentationFormat>
  <Paragraphs>37</Paragraphs>
  <Slides>10</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Times New Roman</vt:lpstr>
      <vt:lpstr>Wingdings 3</vt:lpstr>
      <vt:lpstr>Ion Boardroom</vt:lpstr>
      <vt:lpstr>به نام خدا بی انگیزگی و کمال گرایی در نوجوانان نیکی رکنی تهرانی فرزانگان 2 دبیر:خانم اذری</vt:lpstr>
      <vt:lpstr>بی انگیزگی</vt:lpstr>
      <vt:lpstr>4-والدین به جای اموزش مهارت حل مسئله به نوجوان به او میگویند چه کار باید انجام دهد. 5-تکنولوژی و فضای مجازی بر مهارت های اجتماعی نوجوان تاثیرات منفی دارد و مانع یادگیری و تامل با همسالان میشود.زیرا یادگیری از تجربه و تحریک حس اتفاق می افتد. اعتیاد به اینترنت و فضای مجازی باعث میشود نوجوان انگیزه ی خود را برای تاملات و ارتباط شخصی از دست بدهد.همچنین موجب استرس و کاهش سلامت روان و افسردگی و صدمات مغزی طولانی مدت و اختلال در تکامل حافظه و یادگیری میشود. 6-یکی دیگر از علل بی انگیزگی مقایسه ی نوجوان با دیگران و در نظر نگرفتن شرایط فردی نوجوان است. 7-تغییرات دوران بلوغ و تاثیرات ان بر شرایط و ویژگی های نوجوانان باعث بروز احساسات متناقض در نوجوانان میشود.</vt:lpstr>
      <vt:lpstr>عوامل بیرونی:</vt:lpstr>
      <vt:lpstr>درمان بی انگیزگی مخصوصا در نوجوانان</vt:lpstr>
      <vt:lpstr>کمال گرایی</vt:lpstr>
      <vt:lpstr>چرا کمال گرا میشویم؟</vt:lpstr>
      <vt:lpstr>عواقب کمال گرایی</vt:lpstr>
      <vt:lpstr>تعلل:کمال گرایی با تعلل ارتباط نزدیکی دارد.برای مثال یک فرد کمال گرا تا زمانی که راه کامل و بی عیب و نقص انجام یک پروژه را پیدا نکند ان را اغاز نمیکند.این فرد کمال گرا به علت تعلل معمولا از کارهایش عقب میماند و این روال بر اعتبار و روابط کاری او اثر می گذارد.</vt:lpstr>
      <vt:lpstr>از توجه شما ممنونم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بی انگیزگی و کمال گرایی در نوجوانان نیکی رکنی تهرانی</dc:title>
  <dc:creator>User</dc:creator>
  <cp:lastModifiedBy>User</cp:lastModifiedBy>
  <cp:revision>50</cp:revision>
  <dcterms:created xsi:type="dcterms:W3CDTF">2020-05-15T11:27:06Z</dcterms:created>
  <dcterms:modified xsi:type="dcterms:W3CDTF">2020-06-23T17:28:38Z</dcterms:modified>
</cp:coreProperties>
</file>